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9"/>
  </p:notesMasterIdLst>
  <p:sldIdLst>
    <p:sldId id="3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2437C2"/>
    <a:srgbClr val="111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32" autoAdjust="0"/>
    <p:restoredTop sz="92276" autoAdjust="0"/>
  </p:normalViewPr>
  <p:slideViewPr>
    <p:cSldViewPr>
      <p:cViewPr varScale="1">
        <p:scale>
          <a:sx n="72" d="100"/>
          <a:sy n="72" d="100"/>
        </p:scale>
        <p:origin x="88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144FF-D6D1-425F-AFA2-464F8C2C9B1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96AAD-E569-4DB6-8944-FAE76605C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0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tabLst>
                <a:tab pos="514350" algn="l"/>
              </a:tabLst>
              <a:defRPr sz="4800" cap="all" baseline="0"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38100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F62-7B8D-4194-BFE5-ADC4F92A71A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0C4A-07AE-4424-AA0F-971B25F0B9E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outhern_link_v_rgb">
            <a:extLst>
              <a:ext uri="{FF2B5EF4-FFF2-40B4-BE49-F238E27FC236}">
                <a16:creationId xmlns:a16="http://schemas.microsoft.com/office/drawing/2014/main" id="{5C4091EE-ADB3-4EE0-8408-9B899E735EE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18"/>
          <a:stretch/>
        </p:blipFill>
        <p:spPr bwMode="auto">
          <a:xfrm>
            <a:off x="-152400" y="5257800"/>
            <a:ext cx="3209544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36663"/>
            <a:ext cx="8229600" cy="4876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F62-7B8D-4194-BFE5-ADC4F92A71A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0C4A-07AE-4424-AA0F-971B25F0B9E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Southern_link_v_rgb">
            <a:extLst>
              <a:ext uri="{FF2B5EF4-FFF2-40B4-BE49-F238E27FC236}">
                <a16:creationId xmlns:a16="http://schemas.microsoft.com/office/drawing/2014/main" id="{43E33AAA-0EC6-4DEF-BDE4-411AEC48761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18"/>
          <a:stretch/>
        </p:blipFill>
        <p:spPr bwMode="auto">
          <a:xfrm>
            <a:off x="7315200" y="5638800"/>
            <a:ext cx="1961388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F62-7B8D-4194-BFE5-ADC4F92A71A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0C4A-07AE-4424-AA0F-971B25F0B9E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399"/>
            <a:ext cx="1152525" cy="1152525"/>
          </a:xfrm>
          <a:prstGeom prst="ellipse">
            <a:avLst/>
          </a:prstGeom>
          <a:effectLst>
            <a:outerShdw blurRad="50800" dist="63500" dir="216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189989"/>
            <a:ext cx="2438400" cy="93784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F62-7B8D-4194-BFE5-ADC4F92A71A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0C4A-07AE-4424-AA0F-971B25F0B9E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399"/>
            <a:ext cx="1152525" cy="1152525"/>
          </a:xfrm>
          <a:prstGeom prst="ellipse">
            <a:avLst/>
          </a:prstGeom>
          <a:effectLst>
            <a:outerShdw blurRad="50800" dist="63500" dir="216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72200"/>
            <a:ext cx="1447800" cy="449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F62-7B8D-4194-BFE5-ADC4F92A71A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0C4A-07AE-4424-AA0F-971B25F0B9E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399"/>
            <a:ext cx="1152525" cy="1152525"/>
          </a:xfrm>
          <a:prstGeom prst="ellipse">
            <a:avLst/>
          </a:prstGeom>
          <a:effectLst>
            <a:outerShdw blurRad="50800" dist="63500" dir="216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72200"/>
            <a:ext cx="1447800" cy="449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F62-7B8D-4194-BFE5-ADC4F92A71A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0C4A-07AE-4424-AA0F-971B25F0B9E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399"/>
            <a:ext cx="1152525" cy="1152525"/>
          </a:xfrm>
          <a:prstGeom prst="ellipse">
            <a:avLst/>
          </a:prstGeom>
          <a:effectLst>
            <a:outerShdw blurRad="50800" dist="63500" dir="216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72200"/>
            <a:ext cx="1447800" cy="449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F62-7B8D-4194-BFE5-ADC4F92A71A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0C4A-07AE-4424-AA0F-971B25F0B9E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399"/>
            <a:ext cx="1152525" cy="1152525"/>
          </a:xfrm>
          <a:prstGeom prst="ellipse">
            <a:avLst/>
          </a:prstGeom>
          <a:effectLst>
            <a:outerShdw blurRad="50800" dist="63500" dir="216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72200"/>
            <a:ext cx="1447800" cy="449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F62-7B8D-4194-BFE5-ADC4F92A71A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0C4A-07AE-4424-AA0F-971B25F0B9E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399"/>
            <a:ext cx="1152525" cy="1152525"/>
          </a:xfrm>
          <a:prstGeom prst="ellipse">
            <a:avLst/>
          </a:prstGeom>
          <a:effectLst>
            <a:outerShdw blurRad="50800" dist="63500" dir="216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172200"/>
            <a:ext cx="1447800" cy="44931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8BBF62-7B8D-4194-BFE5-ADC4F92A71A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5DD0C4A-07AE-4424-AA0F-971B25F0B9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295400" y="6477000"/>
            <a:ext cx="655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CONFIDENTIAL.</a:t>
            </a:r>
            <a:r>
              <a:rPr lang="en-US" sz="1000" baseline="0" dirty="0"/>
              <a:t> DO NOT DISTRIBUTE.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Franklin Gothic Demi Cond" panose="020B07060304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Franklin Gothic Demi Cond" panose="020B0706030402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Franklin Gothic Demi Cond" panose="020B07060304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Franklin Gothic Demi Cond" panose="020B07060304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Franklin Gothic Demi Cond" panose="020B07060304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800E7-E85F-40A6-B47B-4A274E4B7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81000"/>
            <a:ext cx="6096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Sonim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FB7C0-A8FC-4F34-BF76-9986B867D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96392"/>
            <a:ext cx="8763000" cy="5380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Battery Swelling Reports</a:t>
            </a:r>
          </a:p>
          <a:p>
            <a:pPr marL="0" indent="0">
              <a:buNone/>
            </a:pPr>
            <a:r>
              <a:rPr lang="en-US" sz="1800" dirty="0"/>
              <a:t>In general the swelling effect is a safety measure of lithium ion batteries when the inner cells of the battery get pressurized under certain conditions for example: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Overheating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Overcharging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Old age</a:t>
            </a:r>
          </a:p>
          <a:p>
            <a:pPr marL="0" indent="0">
              <a:buNone/>
            </a:pPr>
            <a:r>
              <a:rPr lang="en-US" sz="1900" b="1" dirty="0"/>
              <a:t>What to do when this happens?</a:t>
            </a:r>
          </a:p>
          <a:p>
            <a:pPr lvl="1"/>
            <a:r>
              <a:rPr lang="en-US" sz="1700" dirty="0"/>
              <a:t>Do not charge or use the battery</a:t>
            </a:r>
          </a:p>
          <a:p>
            <a:pPr lvl="1"/>
            <a:r>
              <a:rPr lang="en-US" sz="1700" dirty="0"/>
              <a:t>Remove the battery from the device</a:t>
            </a:r>
          </a:p>
          <a:p>
            <a:pPr lvl="1"/>
            <a:r>
              <a:rPr lang="en-US" sz="1700" dirty="0"/>
              <a:t>Follow the standard warranty replacement process</a:t>
            </a:r>
          </a:p>
          <a:p>
            <a:pPr marL="0" indent="0">
              <a:buNone/>
            </a:pPr>
            <a:r>
              <a:rPr lang="en-US" sz="2100" b="1" dirty="0"/>
              <a:t>Best practices:</a:t>
            </a:r>
          </a:p>
          <a:p>
            <a:pPr lvl="1"/>
            <a:r>
              <a:rPr lang="en-US" sz="1800" dirty="0"/>
              <a:t>Keep batteries cool – try to avoid leaving where they are exposed to high temperatures</a:t>
            </a:r>
          </a:p>
          <a:p>
            <a:pPr lvl="1"/>
            <a:r>
              <a:rPr lang="en-US" sz="1800" dirty="0"/>
              <a:t>Use a quality charging source designed for the phone </a:t>
            </a:r>
          </a:p>
          <a:p>
            <a:pPr lvl="1"/>
            <a:r>
              <a:rPr lang="en-US" sz="1800" dirty="0"/>
              <a:t>Replace old batteries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3"/>
            <a:endParaRPr lang="en-US" sz="1800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pPr lvl="2"/>
            <a:endParaRPr lang="en-US" baseline="30000" dirty="0"/>
          </a:p>
          <a:p>
            <a:pPr lvl="2"/>
            <a:endParaRPr lang="en-US" baseline="30000" dirty="0"/>
          </a:p>
          <a:p>
            <a:pPr lvl="2"/>
            <a:endParaRPr lang="en-US" dirty="0"/>
          </a:p>
          <a:p>
            <a:pPr marL="54864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66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B1BF2A11CB194EA8B5CED0EC896DA3" ma:contentTypeVersion="0" ma:contentTypeDescription="Create a new document." ma:contentTypeScope="" ma:versionID="c2c325e51965fafbff352ffe2f70a5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54F4864-9147-4660-9BC9-930D3D500127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CD33F7FE-8434-4F55-886F-57DA58341E7D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65C22D-63D3-404B-9EC9-883C91A36FF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C744632-C23E-4951-8AB8-A775EEB980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5047EE00-8959-4A78-905F-2CCAEAB48130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FA469CCE-5F65-4823-8DC0-D58625ADA8FB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36015</TotalTime>
  <Words>93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Demi Cond</vt:lpstr>
      <vt:lpstr>Wingdings</vt:lpstr>
      <vt:lpstr>Clarity</vt:lpstr>
      <vt:lpstr>Sonim Device</vt:lpstr>
    </vt:vector>
  </TitlesOfParts>
  <Company>Information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Swaney, Lynda</dc:creator>
  <cp:lastModifiedBy>Williams, Katrina W.</cp:lastModifiedBy>
  <cp:revision>371</cp:revision>
  <dcterms:created xsi:type="dcterms:W3CDTF">2015-05-18T23:47:43Z</dcterms:created>
  <dcterms:modified xsi:type="dcterms:W3CDTF">2020-06-30T21:51:13Z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0x0101005EB1BF2A11CB194EA8B5CED0EC896DA3</vt:lpwstr>
  </property>
</Properties>
</file>